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Light" charset="1" panose="00000400000000000000"/>
      <p:regular r:id="rId18"/>
    </p:embeddedFont>
    <p:embeddedFont>
      <p:font typeface="Computer Says No" charset="1" panose="00000400000000000000"/>
      <p:regular r:id="rId19"/>
    </p:embeddedFont>
    <p:embeddedFont>
      <p:font typeface="Poppins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77794" y="7361038"/>
            <a:ext cx="6926813" cy="48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>
                <a:solidFill>
                  <a:srgbClr val="6866E1"/>
                </a:solidFill>
                <a:latin typeface="Poppins Light"/>
                <a:ea typeface="Poppins Light"/>
                <a:cs typeface="Poppins Light"/>
                <a:sym typeface="Poppins Light"/>
              </a:rPr>
              <a:t>João Peseiro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391635" y="1333816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01689" y="842678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27808" y="3796418"/>
            <a:ext cx="8127324" cy="350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10"/>
              </a:lnSpc>
            </a:pPr>
            <a:r>
              <a:rPr lang="en-US" sz="9181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AUTOMATED SENTIMENT ANALYSIS, CLUSTERING AND SUMMARIZATION OF AMAZON BOOK REVIEWS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9331156" y="1563451"/>
            <a:ext cx="7573219" cy="8296504"/>
          </a:xfrm>
          <a:custGeom>
            <a:avLst/>
            <a:gdLst/>
            <a:ahLst/>
            <a:cxnLst/>
            <a:rect r="r" b="b" t="t" l="l"/>
            <a:pathLst>
              <a:path h="8296504" w="7573219">
                <a:moveTo>
                  <a:pt x="7573219" y="0"/>
                </a:moveTo>
                <a:lnTo>
                  <a:pt x="0" y="0"/>
                </a:lnTo>
                <a:lnTo>
                  <a:pt x="0" y="8296504"/>
                </a:lnTo>
                <a:lnTo>
                  <a:pt x="7573219" y="8296504"/>
                </a:lnTo>
                <a:lnTo>
                  <a:pt x="7573219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38661" y="1717088"/>
            <a:ext cx="9610678" cy="309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TOP BOOK RECOMMENDATION PER CATEGORY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07875" y="5019675"/>
            <a:ext cx="3121512" cy="488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1"/>
              </a:lnSpc>
            </a:pPr>
            <a:r>
              <a:rPr lang="en-US" sz="24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Example output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28694" y="5019675"/>
            <a:ext cx="3121512" cy="1478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1"/>
              </a:lnSpc>
            </a:pPr>
            <a:r>
              <a:rPr lang="en-US" sz="24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Sort and show top 5 books with example review snippet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49957" y="5019675"/>
            <a:ext cx="3121512" cy="1478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1"/>
              </a:lnSpc>
            </a:pPr>
            <a:r>
              <a:rPr lang="en-US" sz="24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Filter reviews per category and rating threshold (≥4)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71220" y="5019675"/>
            <a:ext cx="3121512" cy="983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1"/>
              </a:lnSpc>
            </a:pPr>
            <a:r>
              <a:rPr lang="en-US" sz="24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Aggregate ratings by book title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4186" y="406589"/>
            <a:ext cx="3623228" cy="9510914"/>
            <a:chOff x="0" y="0"/>
            <a:chExt cx="3918882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18882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3918882">
                  <a:moveTo>
                    <a:pt x="3918881" y="762"/>
                  </a:moveTo>
                  <a:cubicBezTo>
                    <a:pt x="3917026" y="20447"/>
                    <a:pt x="3915346" y="40132"/>
                    <a:pt x="3913316" y="59690"/>
                  </a:cubicBezTo>
                  <a:cubicBezTo>
                    <a:pt x="3869782" y="485521"/>
                    <a:pt x="3826190" y="911225"/>
                    <a:pt x="3782656" y="1337056"/>
                  </a:cubicBezTo>
                  <a:cubicBezTo>
                    <a:pt x="3718312" y="1966722"/>
                    <a:pt x="3654141" y="2596388"/>
                    <a:pt x="3589738" y="3225927"/>
                  </a:cubicBezTo>
                  <a:cubicBezTo>
                    <a:pt x="3510612" y="3999103"/>
                    <a:pt x="3431253" y="4772152"/>
                    <a:pt x="3352126" y="5545328"/>
                  </a:cubicBezTo>
                  <a:cubicBezTo>
                    <a:pt x="3283956" y="6211443"/>
                    <a:pt x="3215901" y="6877558"/>
                    <a:pt x="3147788" y="7543800"/>
                  </a:cubicBezTo>
                  <a:cubicBezTo>
                    <a:pt x="3087965" y="8129016"/>
                    <a:pt x="3028258" y="8714105"/>
                    <a:pt x="2968319" y="9299194"/>
                  </a:cubicBezTo>
                  <a:cubicBezTo>
                    <a:pt x="2934639" y="9628251"/>
                    <a:pt x="2900670" y="9957181"/>
                    <a:pt x="2866817" y="10286238"/>
                  </a:cubicBezTo>
                  <a:cubicBezTo>
                    <a:pt x="1916776" y="10286238"/>
                    <a:pt x="966793" y="10286111"/>
                    <a:pt x="16811" y="10287000"/>
                  </a:cubicBezTo>
                  <a:cubicBezTo>
                    <a:pt x="3072" y="10287000"/>
                    <a:pt x="0" y="10280269"/>
                    <a:pt x="0" y="10250043"/>
                  </a:cubicBezTo>
                  <a:cubicBezTo>
                    <a:pt x="348" y="6845681"/>
                    <a:pt x="348" y="3441319"/>
                    <a:pt x="0" y="36957"/>
                  </a:cubicBezTo>
                  <a:cubicBezTo>
                    <a:pt x="0" y="6731"/>
                    <a:pt x="3072" y="0"/>
                    <a:pt x="16811" y="0"/>
                  </a:cubicBezTo>
                  <a:cubicBezTo>
                    <a:pt x="1317501" y="762"/>
                    <a:pt x="2618191" y="762"/>
                    <a:pt x="3918881" y="762"/>
                  </a:cubicBezTo>
                  <a:close/>
                </a:path>
              </a:pathLst>
            </a:custGeom>
            <a:blipFill>
              <a:blip r:embed="rId2"/>
              <a:stretch>
                <a:fillRect l="-146627" t="0" r="-146627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199975" y="987614"/>
            <a:ext cx="8652476" cy="1032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4"/>
              </a:lnSpc>
              <a:spcBef>
                <a:spcPct val="0"/>
              </a:spcBef>
            </a:pPr>
            <a:r>
              <a:rPr lang="en-US" sz="9631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RESULTS AND INSIGHTS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99975" y="3350715"/>
            <a:ext cx="9957991" cy="3964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1796" indent="-300898" lvl="1">
              <a:lnSpc>
                <a:spcPts val="4515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Number of categories after normalization (around 8-10)</a:t>
            </a:r>
          </a:p>
          <a:p>
            <a:pPr algn="l" marL="601796" indent="-300898" lvl="1">
              <a:lnSpc>
                <a:spcPts val="4515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Balanced sentiment classification metrics</a:t>
            </a:r>
          </a:p>
          <a:p>
            <a:pPr algn="l" marL="601796" indent="-300898" lvl="1">
              <a:lnSpc>
                <a:spcPts val="4515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Cluster coherence and category naming quality</a:t>
            </a:r>
          </a:p>
          <a:p>
            <a:pPr algn="l" marL="601796" indent="-300898" lvl="1">
              <a:lnSpc>
                <a:spcPts val="4515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Summaries represent well the customer opinions</a:t>
            </a:r>
          </a:p>
          <a:p>
            <a:pPr algn="l" marL="601796" indent="-300898" lvl="1">
              <a:lnSpc>
                <a:spcPts val="4515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Example recommendations are relevant and diverse</a:t>
            </a:r>
          </a:p>
          <a:p>
            <a:pPr algn="l">
              <a:lnSpc>
                <a:spcPts val="4515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71886" y="-282544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4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07398" y="1165227"/>
            <a:ext cx="11613435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73267" y="2175999"/>
            <a:ext cx="10469841" cy="338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4238" indent="-257119" lvl="1">
              <a:lnSpc>
                <a:spcPts val="3858"/>
              </a:lnSpc>
              <a:buFont typeface="Arial"/>
              <a:buChar char="•"/>
            </a:pPr>
            <a:r>
              <a:rPr lang="en-US" sz="23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GPT zero-shot clustering can be inconsistent</a:t>
            </a:r>
          </a:p>
          <a:p>
            <a:pPr algn="l" marL="514238" indent="-257119" lvl="1">
              <a:lnSpc>
                <a:spcPts val="3858"/>
              </a:lnSpc>
              <a:buFont typeface="Arial"/>
              <a:buChar char="•"/>
            </a:pPr>
            <a:r>
              <a:rPr lang="en-US" sz="23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Manual merging needed for best category coherence</a:t>
            </a:r>
          </a:p>
          <a:p>
            <a:pPr algn="l" marL="514238" indent="-257119" lvl="1">
              <a:lnSpc>
                <a:spcPts val="3858"/>
              </a:lnSpc>
              <a:buFont typeface="Arial"/>
              <a:buChar char="•"/>
            </a:pPr>
            <a:r>
              <a:rPr lang="en-US" sz="23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Summarization limited by token limits and prompt design</a:t>
            </a:r>
          </a:p>
          <a:p>
            <a:pPr algn="l" marL="514238" indent="-257119" lvl="1">
              <a:lnSpc>
                <a:spcPts val="3858"/>
              </a:lnSpc>
              <a:buFont typeface="Arial"/>
              <a:buChar char="•"/>
            </a:pPr>
            <a:r>
              <a:rPr lang="en-US" sz="23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Future: Use fine-tuned models or supervised classifiers for categories</a:t>
            </a:r>
          </a:p>
          <a:p>
            <a:pPr algn="l" marL="514238" indent="-257119" lvl="1">
              <a:lnSpc>
                <a:spcPts val="3858"/>
              </a:lnSpc>
              <a:buFont typeface="Arial"/>
              <a:buChar char="•"/>
            </a:pPr>
            <a:r>
              <a:rPr lang="en-US" sz="23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Automate merging/refinement steps further</a:t>
            </a:r>
          </a:p>
          <a:p>
            <a:pPr algn="l">
              <a:lnSpc>
                <a:spcPts val="385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573267" y="5788684"/>
            <a:ext cx="10469841" cy="290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4238" indent="-257119" lvl="1">
              <a:lnSpc>
                <a:spcPts val="3858"/>
              </a:lnSpc>
              <a:buFont typeface="Arial"/>
              <a:buChar char="•"/>
            </a:pPr>
            <a:r>
              <a:rPr lang="en-US" sz="23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Successfully built pipeline for sentiment, clustering, normalization, summarization and recommendation</a:t>
            </a:r>
          </a:p>
          <a:p>
            <a:pPr algn="l" marL="514238" indent="-257119" lvl="1">
              <a:lnSpc>
                <a:spcPts val="3858"/>
              </a:lnSpc>
              <a:buFont typeface="Arial"/>
              <a:buChar char="•"/>
            </a:pPr>
            <a:r>
              <a:rPr lang="en-US" sz="23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Utilized transformers and GPT models effectively</a:t>
            </a:r>
          </a:p>
          <a:p>
            <a:pPr algn="l" marL="514238" indent="-257119" lvl="1">
              <a:lnSpc>
                <a:spcPts val="3858"/>
              </a:lnSpc>
              <a:buFont typeface="Arial"/>
              <a:buChar char="•"/>
            </a:pPr>
            <a:r>
              <a:rPr lang="en-US" sz="23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Demonstrated approach scalable for large text datasets</a:t>
            </a:r>
          </a:p>
          <a:p>
            <a:pPr algn="l" marL="514238" indent="-257119" lvl="1">
              <a:lnSpc>
                <a:spcPts val="3858"/>
              </a:lnSpc>
              <a:buFont typeface="Arial"/>
              <a:buChar char="•"/>
            </a:pPr>
            <a:r>
              <a:rPr lang="en-US" sz="23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Can be adapted for other product categories or domains</a:t>
            </a:r>
          </a:p>
          <a:p>
            <a:pPr algn="l">
              <a:lnSpc>
                <a:spcPts val="3858"/>
              </a:lnSpc>
            </a:pPr>
          </a:p>
        </p:txBody>
      </p:sp>
      <p:sp>
        <p:nvSpPr>
          <p:cNvPr name="AutoShape 9" id="9"/>
          <p:cNvSpPr/>
          <p:nvPr/>
        </p:nvSpPr>
        <p:spPr>
          <a:xfrm flipV="true">
            <a:off x="2573411" y="5460269"/>
            <a:ext cx="11130264" cy="8435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6678" y="1290997"/>
            <a:ext cx="5726139" cy="2500874"/>
          </a:xfrm>
          <a:custGeom>
            <a:avLst/>
            <a:gdLst/>
            <a:ahLst/>
            <a:cxnLst/>
            <a:rect r="r" b="b" t="t" l="l"/>
            <a:pathLst>
              <a:path h="2500874" w="5726139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73940" y="4148931"/>
            <a:ext cx="6711041" cy="5616687"/>
          </a:xfrm>
          <a:custGeom>
            <a:avLst/>
            <a:gdLst/>
            <a:ahLst/>
            <a:cxnLst/>
            <a:rect r="r" b="b" t="t" l="l"/>
            <a:pathLst>
              <a:path h="5616687" w="6711041">
                <a:moveTo>
                  <a:pt x="0" y="0"/>
                </a:moveTo>
                <a:lnTo>
                  <a:pt x="6711041" y="0"/>
                </a:lnTo>
                <a:lnTo>
                  <a:pt x="6711041" y="5616686"/>
                </a:lnTo>
                <a:lnTo>
                  <a:pt x="0" y="5616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23" t="-3906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29460" y="1786297"/>
            <a:ext cx="5353298" cy="117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36"/>
              </a:lnSpc>
              <a:spcBef>
                <a:spcPct val="0"/>
              </a:spcBef>
            </a:pPr>
            <a:r>
              <a:rPr lang="en-US" sz="11022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82758" y="1537163"/>
            <a:ext cx="6125528" cy="712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0795" indent="-330397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Project objective:</a:t>
            </a:r>
          </a:p>
          <a:p>
            <a:pPr algn="l" marL="1321589" indent="-440530" lvl="2">
              <a:lnSpc>
                <a:spcPts val="4284"/>
              </a:lnSpc>
              <a:buFont typeface="Arial"/>
              <a:buChar char="⚬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Classify customer reviews by sentiment</a:t>
            </a:r>
          </a:p>
          <a:p>
            <a:pPr algn="l" marL="1321589" indent="-440530" lvl="2">
              <a:lnSpc>
                <a:spcPts val="4284"/>
              </a:lnSpc>
              <a:buFont typeface="Arial"/>
              <a:buChar char="⚬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Cluster reviews into thematic categories</a:t>
            </a:r>
          </a:p>
          <a:p>
            <a:pPr algn="l" marL="1321589" indent="-440530" lvl="2">
              <a:lnSpc>
                <a:spcPts val="4284"/>
              </a:lnSpc>
              <a:buFont typeface="Arial"/>
              <a:buChar char="⚬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Summarize reviews per category</a:t>
            </a:r>
          </a:p>
          <a:p>
            <a:pPr algn="l" marL="1321589" indent="-440530" lvl="2">
              <a:lnSpc>
                <a:spcPts val="4284"/>
              </a:lnSpc>
              <a:buFont typeface="Arial"/>
              <a:buChar char="⚬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Recommend top books by category</a:t>
            </a:r>
          </a:p>
          <a:p>
            <a:pPr algn="l" marL="660795" indent="-330397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Motivation: Handle large-scale Amazon reviews dataset automatically</a:t>
            </a:r>
          </a:p>
          <a:p>
            <a:pPr algn="l">
              <a:lnSpc>
                <a:spcPts val="4284"/>
              </a:lnSpc>
            </a:pPr>
          </a:p>
          <a:p>
            <a:pPr algn="l" marL="16193" indent="-8096" lvl="1">
              <a:lnSpc>
                <a:spcPts val="105"/>
              </a:lnSpc>
              <a:buFont typeface="Arial"/>
              <a:buChar char="•"/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5150749" y="4195134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07851" y="1222001"/>
            <a:ext cx="8551449" cy="6896330"/>
          </a:xfrm>
          <a:custGeom>
            <a:avLst/>
            <a:gdLst/>
            <a:ahLst/>
            <a:cxnLst/>
            <a:rect r="r" b="b" t="t" l="l"/>
            <a:pathLst>
              <a:path h="6896330" w="8551449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75382"/>
            <a:ext cx="7242648" cy="2797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DATASET 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8720" y="3686660"/>
            <a:ext cx="7129131" cy="409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5537" indent="-307768" lvl="1">
              <a:lnSpc>
                <a:spcPts val="3991"/>
              </a:lnSpc>
              <a:buFont typeface="Arial"/>
              <a:buChar char="•"/>
            </a:pPr>
            <a:r>
              <a:rPr lang="en-US" sz="2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Dataset: Amazon book reviews (~100,000 reviews)</a:t>
            </a:r>
          </a:p>
          <a:p>
            <a:pPr algn="l" marL="615537" indent="-307768" lvl="1">
              <a:lnSpc>
                <a:spcPts val="3991"/>
              </a:lnSpc>
              <a:buFont typeface="Arial"/>
              <a:buChar char="•"/>
            </a:pPr>
            <a:r>
              <a:rPr lang="en-US" sz="2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format: compressed JSON Lines (.jsonl.gz)</a:t>
            </a:r>
          </a:p>
          <a:p>
            <a:pPr algn="l" marL="615537" indent="-307768" lvl="1">
              <a:lnSpc>
                <a:spcPts val="3991"/>
              </a:lnSpc>
              <a:buFont typeface="Arial"/>
              <a:buChar char="•"/>
            </a:pPr>
            <a:r>
              <a:rPr lang="en-US" sz="2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Text, Title, User ID, Review Title, Review text, Rating, Images, Timestamp...</a:t>
            </a:r>
          </a:p>
          <a:p>
            <a:pPr algn="l">
              <a:lnSpc>
                <a:spcPts val="4411"/>
              </a:lnSpc>
            </a:pPr>
          </a:p>
        </p:txBody>
      </p:sp>
      <p:sp>
        <p:nvSpPr>
          <p:cNvPr name="AutoShape 5" id="5"/>
          <p:cNvSpPr/>
          <p:nvPr/>
        </p:nvSpPr>
        <p:spPr>
          <a:xfrm flipV="true">
            <a:off x="1350554" y="9248775"/>
            <a:ext cx="6920742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3726" y="2819660"/>
            <a:ext cx="4513399" cy="3613669"/>
          </a:xfrm>
          <a:custGeom>
            <a:avLst/>
            <a:gdLst/>
            <a:ahLst/>
            <a:cxnLst/>
            <a:rect r="r" b="b" t="t" l="l"/>
            <a:pathLst>
              <a:path h="3613669" w="4513399">
                <a:moveTo>
                  <a:pt x="0" y="0"/>
                </a:moveTo>
                <a:lnTo>
                  <a:pt x="4513400" y="0"/>
                </a:lnTo>
                <a:lnTo>
                  <a:pt x="4513400" y="3613670"/>
                </a:lnTo>
                <a:lnTo>
                  <a:pt x="0" y="3613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48635" y="1673280"/>
            <a:ext cx="8512282" cy="180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580"/>
              </a:lnSpc>
              <a:spcBef>
                <a:spcPct val="0"/>
              </a:spcBef>
            </a:pPr>
            <a:r>
              <a:rPr lang="en-US" sz="913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DATA LOADING AND PREPROCESSING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28897" y="3780530"/>
            <a:ext cx="8105145" cy="3486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5673" indent="-307836" lvl="1">
              <a:lnSpc>
                <a:spcPts val="4619"/>
              </a:lnSpc>
              <a:buFont typeface="Arial"/>
              <a:buChar char="•"/>
            </a:pPr>
            <a:r>
              <a:rPr lang="en-US" sz="2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Load compressed JSON with gzip and json</a:t>
            </a:r>
          </a:p>
          <a:p>
            <a:pPr algn="l" marL="615673" indent="-307836" lvl="1">
              <a:lnSpc>
                <a:spcPts val="4619"/>
              </a:lnSpc>
              <a:buFont typeface="Arial"/>
              <a:buChar char="•"/>
            </a:pPr>
            <a:r>
              <a:rPr lang="en-US" sz="2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Limit to 100,000 lines for performance</a:t>
            </a:r>
          </a:p>
          <a:p>
            <a:pPr algn="l" marL="615673" indent="-307836" lvl="1">
              <a:lnSpc>
                <a:spcPts val="4619"/>
              </a:lnSpc>
              <a:buFont typeface="Arial"/>
              <a:buChar char="•"/>
            </a:pPr>
            <a:r>
              <a:rPr lang="en-US" sz="2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Basic text cleaning: lowercasing, remove URLs, punctuation, extra spaces</a:t>
            </a:r>
          </a:p>
          <a:p>
            <a:pPr algn="l" marL="615673" indent="-307836" lvl="1">
              <a:lnSpc>
                <a:spcPts val="4619"/>
              </a:lnSpc>
              <a:buFont typeface="Arial"/>
              <a:buChar char="•"/>
            </a:pPr>
            <a:r>
              <a:rPr lang="en-US" sz="2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Create clean_text column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52649" y="6062055"/>
            <a:ext cx="7695285" cy="3615518"/>
          </a:xfrm>
          <a:custGeom>
            <a:avLst/>
            <a:gdLst/>
            <a:ahLst/>
            <a:cxnLst/>
            <a:rect r="r" b="b" t="t" l="l"/>
            <a:pathLst>
              <a:path h="3615518" w="7695285">
                <a:moveTo>
                  <a:pt x="0" y="0"/>
                </a:moveTo>
                <a:lnTo>
                  <a:pt x="7695285" y="0"/>
                </a:lnTo>
                <a:lnTo>
                  <a:pt x="7695285" y="3615518"/>
                </a:lnTo>
                <a:lnTo>
                  <a:pt x="0" y="3615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38661" y="1717088"/>
            <a:ext cx="9610678" cy="211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SENTIMENT CLASSIFICATION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208436" y="4110596"/>
            <a:ext cx="3121512" cy="86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1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Map original ratings to sentiment labels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29255" y="4110596"/>
            <a:ext cx="3121512" cy="130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1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Predict sentiment labels: positive, neutral, negative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50518" y="4110596"/>
            <a:ext cx="3121512" cy="130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1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Limit input text to 512 tokens</a:t>
            </a:r>
          </a:p>
          <a:p>
            <a:pPr algn="ctr">
              <a:lnSpc>
                <a:spcPts val="348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871781" y="4110596"/>
            <a:ext cx="3121512" cy="218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1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Use HuggingFace Transformer: lxyuan/distilbert-base-multilingual-cased-sentiments-student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96811" y="6425876"/>
            <a:ext cx="4640253" cy="2136749"/>
          </a:xfrm>
          <a:custGeom>
            <a:avLst/>
            <a:gdLst/>
            <a:ahLst/>
            <a:cxnLst/>
            <a:rect r="r" b="b" t="t" l="l"/>
            <a:pathLst>
              <a:path h="2136749" w="4640253">
                <a:moveTo>
                  <a:pt x="0" y="0"/>
                </a:moveTo>
                <a:lnTo>
                  <a:pt x="4640253" y="0"/>
                </a:lnTo>
                <a:lnTo>
                  <a:pt x="4640253" y="2136749"/>
                </a:lnTo>
                <a:lnTo>
                  <a:pt x="0" y="2136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86524" y="6425876"/>
            <a:ext cx="4691890" cy="2154794"/>
          </a:xfrm>
          <a:custGeom>
            <a:avLst/>
            <a:gdLst/>
            <a:ahLst/>
            <a:cxnLst/>
            <a:rect r="r" b="b" t="t" l="l"/>
            <a:pathLst>
              <a:path h="2154794" w="4691890">
                <a:moveTo>
                  <a:pt x="0" y="0"/>
                </a:moveTo>
                <a:lnTo>
                  <a:pt x="4691890" y="0"/>
                </a:lnTo>
                <a:lnTo>
                  <a:pt x="4691890" y="2154794"/>
                </a:lnTo>
                <a:lnTo>
                  <a:pt x="0" y="2154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38661" y="1717088"/>
            <a:ext cx="9610678" cy="114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DATA BALANCING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56902" y="2956843"/>
            <a:ext cx="3121512" cy="1822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22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Apply classification again on balanced data</a:t>
            </a:r>
          </a:p>
          <a:p>
            <a:pPr algn="ctr">
              <a:lnSpc>
                <a:spcPts val="364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278165" y="2956843"/>
            <a:ext cx="3121512" cy="1822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22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Balanced dataset creation by downsampling to smallest class count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99428" y="2956843"/>
            <a:ext cx="3121512" cy="90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22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Class imbalance problem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38661" y="1640888"/>
            <a:ext cx="9610678" cy="185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6"/>
              </a:lnSpc>
              <a:spcBef>
                <a:spcPct val="0"/>
              </a:spcBef>
            </a:pPr>
            <a:r>
              <a:rPr lang="en-US" sz="928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CLUSTERING REVIEWS BY THEME (FEW-SHOT WITH GPT)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32252" y="3912877"/>
            <a:ext cx="3121512" cy="156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3"/>
              </a:lnSpc>
            </a:pPr>
            <a:r>
              <a:rPr lang="en-US" sz="25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Show example prompt and GPT response format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53071" y="3912877"/>
            <a:ext cx="3121512" cy="209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3"/>
              </a:lnSpc>
            </a:pPr>
            <a:r>
              <a:rPr lang="en-US" sz="25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Parse GPT responses to assign category labels to reviews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74334" y="3912877"/>
            <a:ext cx="3121512" cy="261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3"/>
              </a:lnSpc>
            </a:pPr>
            <a:r>
              <a:rPr lang="en-US" sz="25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Prompt GPT-4o-mini to cluster texts into exactly 5 categories per batch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95597" y="3912877"/>
            <a:ext cx="3121512" cy="156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3"/>
              </a:lnSpc>
            </a:pPr>
            <a:r>
              <a:rPr lang="en-US" sz="25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Split clean texts into batches (max 20)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38661" y="1717088"/>
            <a:ext cx="9610678" cy="211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CATEGORY NORMALIZATION (KMEANS + TF-IDF)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361981" y="3739990"/>
            <a:ext cx="3121512" cy="1191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1"/>
              </a:lnSpc>
            </a:pPr>
            <a:r>
              <a:rPr lang="en-US" sz="19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Show snippet of normalization code and result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83244" y="3739990"/>
            <a:ext cx="3121512" cy="7192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1"/>
              </a:lnSpc>
            </a:pPr>
            <a:r>
              <a:rPr lang="en-US" sz="19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Normalize category names:</a:t>
            </a:r>
          </a:p>
          <a:p>
            <a:pPr algn="ctr" marL="421368" indent="-210684" lvl="1">
              <a:lnSpc>
                <a:spcPts val="3161"/>
              </a:lnSpc>
              <a:buFont typeface="Arial"/>
              <a:buChar char="•"/>
            </a:pPr>
            <a:r>
              <a:rPr lang="en-US" sz="19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Clean category strings (lowercase, remove accents, punctuation)</a:t>
            </a:r>
          </a:p>
          <a:p>
            <a:pPr algn="ctr" marL="421368" indent="-210684" lvl="1">
              <a:lnSpc>
                <a:spcPts val="3161"/>
              </a:lnSpc>
              <a:buFont typeface="Arial"/>
              <a:buChar char="•"/>
            </a:pPr>
            <a:r>
              <a:rPr lang="en-US" sz="19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Filter categories with ≥ 5 occurrences</a:t>
            </a:r>
          </a:p>
          <a:p>
            <a:pPr algn="ctr" marL="421368" indent="-210684" lvl="1">
              <a:lnSpc>
                <a:spcPts val="3161"/>
              </a:lnSpc>
              <a:buFont typeface="Arial"/>
              <a:buChar char="•"/>
            </a:pPr>
            <a:r>
              <a:rPr lang="en-US" sz="19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TF-IDF vectorization with unigrams and bigrams</a:t>
            </a:r>
          </a:p>
          <a:p>
            <a:pPr algn="ctr" marL="421368" indent="-210684" lvl="1">
              <a:lnSpc>
                <a:spcPts val="3161"/>
              </a:lnSpc>
              <a:buFont typeface="Arial"/>
              <a:buChar char="•"/>
            </a:pPr>
            <a:r>
              <a:rPr lang="en-US" sz="19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KMeans clustering into 10 clusters</a:t>
            </a:r>
          </a:p>
          <a:p>
            <a:pPr algn="ctr" marL="421368" indent="-210684" lvl="1">
              <a:lnSpc>
                <a:spcPts val="3161"/>
              </a:lnSpc>
              <a:buFont typeface="Arial"/>
              <a:buChar char="•"/>
            </a:pPr>
            <a:r>
              <a:rPr lang="en-US" sz="19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Choose representative category per cluster by frequency</a:t>
            </a:r>
          </a:p>
          <a:p>
            <a:pPr algn="ctr">
              <a:lnSpc>
                <a:spcPts val="316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804507" y="3739990"/>
            <a:ext cx="3121512" cy="1191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1"/>
              </a:lnSpc>
            </a:pPr>
            <a:r>
              <a:rPr lang="en-US" sz="19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Categories from GPT clustering noisy/overlapping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38661" y="1717088"/>
            <a:ext cx="9610678" cy="309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REVIEW SUMMARIZATION PER CATEGORY (OPENAI GPT)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56629" y="4678142"/>
            <a:ext cx="3121512" cy="209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3"/>
              </a:lnSpc>
            </a:pPr>
            <a:r>
              <a:rPr lang="en-US" sz="25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Show example prompt and sample summary output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77448" y="4678142"/>
            <a:ext cx="3121512" cy="209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3"/>
              </a:lnSpc>
            </a:pPr>
            <a:r>
              <a:rPr lang="en-US" sz="25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Prompt GPT-4o for concise, representative summary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98711" y="4678142"/>
            <a:ext cx="3121512" cy="209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3"/>
              </a:lnSpc>
            </a:pPr>
            <a:r>
              <a:rPr lang="en-US" sz="25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Concatenate and limit text length for prompt (~4000 tokens)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19974" y="4678142"/>
            <a:ext cx="3121512" cy="209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3"/>
              </a:lnSpc>
            </a:pPr>
            <a:r>
              <a:rPr lang="en-US" sz="25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For each normalized category, sample up to 100 reviews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DAGsHgLQygE</dc:identifier>
  <dcterms:modified xsi:type="dcterms:W3CDTF">2011-08-01T06:04:30Z</dcterms:modified>
  <cp:revision>1</cp:revision>
  <dc:title>artificial intelligence</dc:title>
</cp:coreProperties>
</file>